
<file path=[Content_Types].xml><?xml version="1.0" encoding="utf-8"?>
<Types xmlns="http://schemas.openxmlformats.org/package/2006/content-types">
  <Default Extension="jpeg" ContentType="image/jpeg"/>
  <Default Extension="jpg" ContentType="image/jpeg"/>
  <Default Extension="jxr"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17"/>
  </p:notesMasterIdLst>
  <p:sldIdLst>
    <p:sldId id="256" r:id="rId3"/>
    <p:sldId id="259" r:id="rId4"/>
    <p:sldId id="257" r:id="rId5"/>
    <p:sldId id="260" r:id="rId6"/>
    <p:sldId id="261" r:id="rId7"/>
    <p:sldId id="262" r:id="rId8"/>
    <p:sldId id="263" r:id="rId9"/>
    <p:sldId id="264" r:id="rId10"/>
    <p:sldId id="265" r:id="rId11"/>
    <p:sldId id="266" r:id="rId12"/>
    <p:sldId id="267" r:id="rId13"/>
    <p:sldId id="269"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90864-947B-4FA5-BBBD-E081046FCEB3}" type="datetimeFigureOut">
              <a:rPr lang="en-IN" smtClean="0"/>
              <a:t>16-10-2019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0FE588-22D7-4DB9-90BD-36FDD6C543FE}" type="slidenum">
              <a:rPr lang="en-IN" smtClean="0"/>
              <a:t>‹#›</a:t>
            </a:fld>
            <a:endParaRPr lang="en-IN"/>
          </a:p>
        </p:txBody>
      </p:sp>
    </p:spTree>
    <p:extLst>
      <p:ext uri="{BB962C8B-B14F-4D97-AF65-F5344CB8AC3E}">
        <p14:creationId xmlns:p14="http://schemas.microsoft.com/office/powerpoint/2010/main" val="4208615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2F3C45-7A55-4806-9DDF-8B2FCAD8A0F0}" type="datetimeFigureOut">
              <a:rPr lang="en-IN" smtClean="0"/>
              <a:t>16-10-2019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2321770265"/>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2F3C45-7A55-4806-9DDF-8B2FCAD8A0F0}" type="datetimeFigureOut">
              <a:rPr lang="en-IN" smtClean="0"/>
              <a:t>16-10-2019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4043441970"/>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2F3C45-7A55-4806-9DDF-8B2FCAD8A0F0}" type="datetimeFigureOut">
              <a:rPr lang="en-IN" smtClean="0"/>
              <a:t>16-10-2019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958410740"/>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2F3C45-7A55-4806-9DDF-8B2FCAD8A0F0}" type="datetimeFigureOut">
              <a:rPr lang="en-IN" smtClean="0"/>
              <a:t>16-10-2019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487351274"/>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2F3C45-7A55-4806-9DDF-8B2FCAD8A0F0}" type="datetimeFigureOut">
              <a:rPr lang="en-IN" smtClean="0"/>
              <a:t>16-10-2019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1765654736"/>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2F3C45-7A55-4806-9DDF-8B2FCAD8A0F0}" type="datetimeFigureOut">
              <a:rPr lang="en-IN" smtClean="0"/>
              <a:t>16-10-2019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2497802921"/>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2F3C45-7A55-4806-9DDF-8B2FCAD8A0F0}" type="datetimeFigureOut">
              <a:rPr lang="en-IN" smtClean="0"/>
              <a:t>16-10-2019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3462737935"/>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2F3C45-7A55-4806-9DDF-8B2FCAD8A0F0}" type="datetimeFigureOut">
              <a:rPr lang="en-IN" smtClean="0"/>
              <a:t>16-10-2019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47003517"/>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2F3C45-7A55-4806-9DDF-8B2FCAD8A0F0}" type="datetimeFigureOut">
              <a:rPr lang="en-IN" smtClean="0"/>
              <a:t>16-10-2019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2016537593"/>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2F3C45-7A55-4806-9DDF-8B2FCAD8A0F0}" type="datetimeFigureOut">
              <a:rPr lang="en-IN" smtClean="0"/>
              <a:t>16-10-2019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6186797"/>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2F3C45-7A55-4806-9DDF-8B2FCAD8A0F0}" type="datetimeFigureOut">
              <a:rPr lang="en-IN" smtClean="0"/>
              <a:t>16-10-2019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2413323326"/>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2F3C45-7A55-4806-9DDF-8B2FCAD8A0F0}" type="datetimeFigureOut">
              <a:rPr lang="en-IN" smtClean="0"/>
              <a:t>16-10-2019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1762318746"/>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2F3C45-7A55-4806-9DDF-8B2FCAD8A0F0}" type="datetimeFigureOut">
              <a:rPr lang="en-IN" smtClean="0"/>
              <a:t>16-10-2019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2404928380"/>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2F3C45-7A55-4806-9DDF-8B2FCAD8A0F0}" type="datetimeFigureOut">
              <a:rPr lang="en-IN" smtClean="0"/>
              <a:t>16-10-2019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4125494482"/>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2F3C45-7A55-4806-9DDF-8B2FCAD8A0F0}" type="datetimeFigureOut">
              <a:rPr lang="en-IN" smtClean="0"/>
              <a:t>16-10-2019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2464998929"/>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2F3C45-7A55-4806-9DDF-8B2FCAD8A0F0}" type="datetimeFigureOut">
              <a:rPr lang="en-IN" smtClean="0"/>
              <a:t>16-10-2019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2689141948"/>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2F3C45-7A55-4806-9DDF-8B2FCAD8A0F0}" type="datetimeFigureOut">
              <a:rPr lang="en-IN" smtClean="0"/>
              <a:t>16-10-2019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4201602244"/>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2F3C45-7A55-4806-9DDF-8B2FCAD8A0F0}" type="datetimeFigureOut">
              <a:rPr lang="en-IN" smtClean="0"/>
              <a:t>16-10-2019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1109485741"/>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2F3C45-7A55-4806-9DDF-8B2FCAD8A0F0}" type="datetimeFigureOut">
              <a:rPr lang="en-IN" smtClean="0"/>
              <a:t>16-10-2019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2336621275"/>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2F3C45-7A55-4806-9DDF-8B2FCAD8A0F0}" type="datetimeFigureOut">
              <a:rPr lang="en-IN" smtClean="0"/>
              <a:t>16-10-2019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2185848916"/>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2F3C45-7A55-4806-9DDF-8B2FCAD8A0F0}" type="datetimeFigureOut">
              <a:rPr lang="en-IN" smtClean="0"/>
              <a:t>16-10-2019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920841998"/>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2F3C45-7A55-4806-9DDF-8B2FCAD8A0F0}" type="datetimeFigureOut">
              <a:rPr lang="en-IN" smtClean="0"/>
              <a:t>16-10-2019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69A69E-182C-4382-B042-9B6F35FCDEED}" type="slidenum">
              <a:rPr lang="en-IN" smtClean="0"/>
              <a:t>‹#›</a:t>
            </a:fld>
            <a:endParaRPr lang="en-IN"/>
          </a:p>
        </p:txBody>
      </p:sp>
    </p:spTree>
    <p:extLst>
      <p:ext uri="{BB962C8B-B14F-4D97-AF65-F5344CB8AC3E}">
        <p14:creationId xmlns:p14="http://schemas.microsoft.com/office/powerpoint/2010/main" val="2093234315"/>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2F3C45-7A55-4806-9DDF-8B2FCAD8A0F0}" type="datetimeFigureOut">
              <a:rPr lang="en-IN" smtClean="0"/>
              <a:t>16-10-2019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9A69E-182C-4382-B042-9B6F35FCDEED}" type="slidenum">
              <a:rPr lang="en-IN" smtClean="0"/>
              <a:t>‹#›</a:t>
            </a:fld>
            <a:endParaRPr lang="en-IN"/>
          </a:p>
        </p:txBody>
      </p:sp>
    </p:spTree>
    <p:extLst>
      <p:ext uri="{BB962C8B-B14F-4D97-AF65-F5344CB8AC3E}">
        <p14:creationId xmlns:p14="http://schemas.microsoft.com/office/powerpoint/2010/main" val="48100737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2F3C45-7A55-4806-9DDF-8B2FCAD8A0F0}" type="datetimeFigureOut">
              <a:rPr lang="en-IN" smtClean="0"/>
              <a:t>16-10-2019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9A69E-182C-4382-B042-9B6F35FCDEED}" type="slidenum">
              <a:rPr lang="en-IN" smtClean="0"/>
              <a:t>‹#›</a:t>
            </a:fld>
            <a:endParaRPr lang="en-IN"/>
          </a:p>
        </p:txBody>
      </p:sp>
    </p:spTree>
    <p:extLst>
      <p:ext uri="{BB962C8B-B14F-4D97-AF65-F5344CB8AC3E}">
        <p14:creationId xmlns:p14="http://schemas.microsoft.com/office/powerpoint/2010/main" val="68103446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8.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xr"/><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E0120D-D7C1-49ED-B380-28EB727DF13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F1F54413-8673-4261-A0D2-341D35D140A5}"/>
              </a:ext>
            </a:extLst>
          </p:cNvPr>
          <p:cNvSpPr txBox="1"/>
          <p:nvPr/>
        </p:nvSpPr>
        <p:spPr>
          <a:xfrm>
            <a:off x="0" y="2521528"/>
            <a:ext cx="10390910" cy="243143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8800" b="1"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Aparajita" panose="02020603050405020304" pitchFamily="18" charset="0"/>
              </a:rPr>
              <a:t>eSports</a:t>
            </a:r>
          </a:p>
          <a:p>
            <a:r>
              <a:rPr lang="en-US" sz="2800" b="1"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David" panose="020B0604020202020204" pitchFamily="34" charset="-79"/>
              </a:rPr>
              <a:t>THE BIGGEST SPORTS YOU’VE PROBABLY NEVER HEARD OF</a:t>
            </a:r>
          </a:p>
          <a:p>
            <a:endParaRPr lang="en-IN" sz="3600" b="1" dirty="0">
              <a:solidFill>
                <a:schemeClr val="bg1"/>
              </a:solidFill>
              <a:latin typeface="Aparajita" panose="02020603050405020304" pitchFamily="18" charset="0"/>
              <a:ea typeface="BatangChe" panose="020B0503020000020004" pitchFamily="49" charset="-127"/>
              <a:cs typeface="Aparajita" panose="02020603050405020304" pitchFamily="18" charset="0"/>
            </a:endParaRPr>
          </a:p>
        </p:txBody>
      </p:sp>
    </p:spTree>
    <p:extLst>
      <p:ext uri="{BB962C8B-B14F-4D97-AF65-F5344CB8AC3E}">
        <p14:creationId xmlns:p14="http://schemas.microsoft.com/office/powerpoint/2010/main" val="2696981142"/>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standing in front of a computer&#10;&#10;Description generated with very high confidence">
            <a:extLst>
              <a:ext uri="{FF2B5EF4-FFF2-40B4-BE49-F238E27FC236}">
                <a16:creationId xmlns:a16="http://schemas.microsoft.com/office/drawing/2014/main" id="{A84C44B9-8820-4764-862D-92A870BB242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334" r="-1" b="-1"/>
          <a:stretch/>
        </p:blipFill>
        <p:spPr>
          <a:xfrm>
            <a:off x="20" y="10"/>
            <a:ext cx="12191980" cy="6857990"/>
          </a:xfrm>
          <a:prstGeom prst="rect">
            <a:avLst/>
          </a:prstGeom>
        </p:spPr>
      </p:pic>
      <p:sp>
        <p:nvSpPr>
          <p:cNvPr id="5" name="TextBox 4">
            <a:extLst>
              <a:ext uri="{FF2B5EF4-FFF2-40B4-BE49-F238E27FC236}">
                <a16:creationId xmlns:a16="http://schemas.microsoft.com/office/drawing/2014/main" id="{6400D73C-EF06-42F3-83FF-A2EB2E59D148}"/>
              </a:ext>
            </a:extLst>
          </p:cNvPr>
          <p:cNvSpPr txBox="1"/>
          <p:nvPr/>
        </p:nvSpPr>
        <p:spPr>
          <a:xfrm>
            <a:off x="0" y="489527"/>
            <a:ext cx="6095999" cy="4540117"/>
          </a:xfrm>
          <a:prstGeom prst="ellipse">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600" b="1" dirty="0">
                <a:ln w="6600">
                  <a:solidFill>
                    <a:schemeClr val="accent2"/>
                  </a:solidFill>
                  <a:prstDash val="solid"/>
                </a:ln>
                <a:solidFill>
                  <a:srgbClr val="FFFFFF"/>
                </a:solidFill>
                <a:effectLst>
                  <a:outerShdw dist="38100" dir="2700000" algn="tl" rotWithShape="0">
                    <a:schemeClr val="accent2"/>
                  </a:outerShdw>
                </a:effectLst>
                <a:latin typeface="+mj-lt"/>
                <a:ea typeface="+mj-ea"/>
                <a:cs typeface="+mj-cs"/>
              </a:rPr>
              <a:t>THE POPULARITY OF eSPORTS IS FUELED BY THE GROWTH OF ONLINE STREAMING CHANNELS.</a:t>
            </a:r>
          </a:p>
        </p:txBody>
      </p:sp>
      <p:sp>
        <p:nvSpPr>
          <p:cNvPr id="7" name="TextBox 6">
            <a:extLst>
              <a:ext uri="{FF2B5EF4-FFF2-40B4-BE49-F238E27FC236}">
                <a16:creationId xmlns:a16="http://schemas.microsoft.com/office/drawing/2014/main" id="{9FE573C4-054D-4D8F-8397-5D1851046447}"/>
              </a:ext>
            </a:extLst>
          </p:cNvPr>
          <p:cNvSpPr txBox="1"/>
          <p:nvPr/>
        </p:nvSpPr>
        <p:spPr>
          <a:xfrm>
            <a:off x="6761019" y="689787"/>
            <a:ext cx="5052291" cy="547842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28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TWITCH</a:t>
            </a:r>
          </a:p>
          <a:p>
            <a:r>
              <a:rPr lang="en-IN" sz="2000" dirty="0"/>
              <a:t>It is the world’s leading video platform and community for gamers with more than 60 million visons per month. It connects gamers around the world by allowing them to broadcast, watch and chat from everywhere they play.</a:t>
            </a:r>
          </a:p>
          <a:p>
            <a:endParaRPr lang="en-IN" dirty="0"/>
          </a:p>
          <a:p>
            <a:r>
              <a:rPr lang="en-IN" sz="28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MLG</a:t>
            </a:r>
            <a:r>
              <a:rPr lang="en-IN" sz="2800" b="1" i="1" dirty="0"/>
              <a:t> </a:t>
            </a:r>
          </a:p>
          <a:p>
            <a:r>
              <a:rPr lang="en-IN" sz="2000" dirty="0"/>
              <a:t>It is #1 online broadcasting network for professional level competitive gaming.</a:t>
            </a:r>
          </a:p>
          <a:p>
            <a:endParaRPr lang="en-IN"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a:p>
            <a:r>
              <a:rPr lang="en-IN" sz="28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YOUTUBE </a:t>
            </a:r>
          </a:p>
          <a:p>
            <a:r>
              <a:rPr lang="en-IN" sz="2000" dirty="0"/>
              <a:t>Gaming from YouTube ranges from casual to competitive. Competing streaming services also place their content on YouTube.</a:t>
            </a:r>
          </a:p>
        </p:txBody>
      </p:sp>
    </p:spTree>
    <p:extLst>
      <p:ext uri="{BB962C8B-B14F-4D97-AF65-F5344CB8AC3E}">
        <p14:creationId xmlns:p14="http://schemas.microsoft.com/office/powerpoint/2010/main" val="3098391208"/>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object, lamp&#10;&#10;Description automatically generated">
            <a:extLst>
              <a:ext uri="{FF2B5EF4-FFF2-40B4-BE49-F238E27FC236}">
                <a16:creationId xmlns:a16="http://schemas.microsoft.com/office/drawing/2014/main" id="{4F67FDC4-F1C4-4A8D-8764-27AAF45F19E6}"/>
              </a:ext>
            </a:extLst>
          </p:cNvPr>
          <p:cNvPicPr>
            <a:picLocks noChangeAspect="1"/>
          </p:cNvPicPr>
          <p:nvPr/>
        </p:nvPicPr>
        <p:blipFill rotWithShape="1">
          <a:blip r:embed="rId2">
            <a:extLst>
              <a:ext uri="{28A0092B-C50C-407E-A947-70E740481C1C}">
                <a14:useLocalDpi xmlns:a14="http://schemas.microsoft.com/office/drawing/2010/main" val="0"/>
              </a:ext>
            </a:extLst>
          </a:blip>
          <a:srcRect r="33191"/>
          <a:stretch/>
        </p:blipFill>
        <p:spPr>
          <a:xfrm>
            <a:off x="4296867" y="5"/>
            <a:ext cx="4831627" cy="4520011"/>
          </a:xfrm>
          <a:custGeom>
            <a:avLst/>
            <a:gdLst>
              <a:gd name="connsiteX0" fmla="*/ 0 w 4831627"/>
              <a:gd name="connsiteY0" fmla="*/ 0 h 4520011"/>
              <a:gd name="connsiteX1" fmla="*/ 4831627 w 4831627"/>
              <a:gd name="connsiteY1" fmla="*/ 0 h 4520011"/>
              <a:gd name="connsiteX2" fmla="*/ 1416677 w 4831627"/>
              <a:gd name="connsiteY2" fmla="*/ 4520011 h 4520011"/>
            </a:gdLst>
            <a:ahLst/>
            <a:cxnLst>
              <a:cxn ang="0">
                <a:pos x="connsiteX0" y="connsiteY0"/>
              </a:cxn>
              <a:cxn ang="0">
                <a:pos x="connsiteX1" y="connsiteY1"/>
              </a:cxn>
              <a:cxn ang="0">
                <a:pos x="connsiteX2" y="connsiteY2"/>
              </a:cxn>
            </a:cxnLst>
            <a:rect l="l" t="t" r="r" b="b"/>
            <a:pathLst>
              <a:path w="4831627" h="4520011">
                <a:moveTo>
                  <a:pt x="0" y="0"/>
                </a:moveTo>
                <a:lnTo>
                  <a:pt x="4831627" y="0"/>
                </a:lnTo>
                <a:lnTo>
                  <a:pt x="1416677" y="4520011"/>
                </a:lnTo>
                <a:close/>
              </a:path>
            </a:pathLst>
          </a:custGeom>
        </p:spPr>
      </p:pic>
      <p:pic>
        <p:nvPicPr>
          <p:cNvPr id="14" name="Picture 13" descr="A close up of a sign&#10;&#10;Description automatically generated">
            <a:extLst>
              <a:ext uri="{FF2B5EF4-FFF2-40B4-BE49-F238E27FC236}">
                <a16:creationId xmlns:a16="http://schemas.microsoft.com/office/drawing/2014/main" id="{668B9219-F68A-4866-9FE3-956F7508CF3A}"/>
              </a:ext>
            </a:extLst>
          </p:cNvPr>
          <p:cNvPicPr>
            <a:picLocks noChangeAspect="1"/>
          </p:cNvPicPr>
          <p:nvPr/>
        </p:nvPicPr>
        <p:blipFill rotWithShape="1">
          <a:blip r:embed="rId3">
            <a:extLst>
              <a:ext uri="{28A0092B-C50C-407E-A947-70E740481C1C}">
                <a14:useLocalDpi xmlns:a14="http://schemas.microsoft.com/office/drawing/2010/main" val="0"/>
              </a:ext>
            </a:extLst>
          </a:blip>
          <a:srcRect r="7131" b="2"/>
          <a:stretch/>
        </p:blipFill>
        <p:spPr>
          <a:xfrm>
            <a:off x="4041994"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p:spPr>
      </p:pic>
      <p:sp>
        <p:nvSpPr>
          <p:cNvPr id="2" name="TextBox 1">
            <a:extLst>
              <a:ext uri="{FF2B5EF4-FFF2-40B4-BE49-F238E27FC236}">
                <a16:creationId xmlns:a16="http://schemas.microsoft.com/office/drawing/2014/main" id="{5C1386DD-743C-4238-847A-A5BC96757724}"/>
              </a:ext>
            </a:extLst>
          </p:cNvPr>
          <p:cNvSpPr txBox="1"/>
          <p:nvPr/>
        </p:nvSpPr>
        <p:spPr>
          <a:xfrm>
            <a:off x="703606" y="260817"/>
            <a:ext cx="3741531" cy="1508469"/>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i="1" kern="1200" dirty="0">
                <a:ln w="12700" cmpd="sng">
                  <a:solidFill>
                    <a:schemeClr val="accent4"/>
                  </a:solidFill>
                  <a:prstDash val="solid"/>
                </a:ln>
                <a:solidFill>
                  <a:srgbClr val="069B6E"/>
                </a:solidFill>
                <a:latin typeface="+mj-lt"/>
                <a:ea typeface="+mj-ea"/>
                <a:cs typeface="+mj-cs"/>
              </a:rPr>
              <a:t>CLASSIFICATION AS A SPORT</a:t>
            </a:r>
          </a:p>
        </p:txBody>
      </p:sp>
      <p:sp>
        <p:nvSpPr>
          <p:cNvPr id="34" name="Isosceles Triangle 33">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84C54AE2-F8FE-49C4-97F4-765945855E97}"/>
              </a:ext>
            </a:extLst>
          </p:cNvPr>
          <p:cNvSpPr txBox="1"/>
          <p:nvPr/>
        </p:nvSpPr>
        <p:spPr>
          <a:xfrm>
            <a:off x="40805" y="830386"/>
            <a:ext cx="12192000" cy="369332"/>
          </a:xfrm>
          <a:prstGeom prst="rect">
            <a:avLst/>
          </a:prstGeom>
          <a:noFill/>
        </p:spPr>
        <p:txBody>
          <a:bodyPr wrap="square" rtlCol="0">
            <a:spAutoFit/>
          </a:bodyPr>
          <a:lstStyle/>
          <a:p>
            <a:endParaRPr lang="en-IN" dirty="0"/>
          </a:p>
        </p:txBody>
      </p:sp>
      <p:sp>
        <p:nvSpPr>
          <p:cNvPr id="15" name="Rectangle 14">
            <a:extLst>
              <a:ext uri="{FF2B5EF4-FFF2-40B4-BE49-F238E27FC236}">
                <a16:creationId xmlns:a16="http://schemas.microsoft.com/office/drawing/2014/main" id="{B142DB82-889C-41B3-8639-802377A73DD6}"/>
              </a:ext>
            </a:extLst>
          </p:cNvPr>
          <p:cNvSpPr/>
          <p:nvPr/>
        </p:nvSpPr>
        <p:spPr>
          <a:xfrm>
            <a:off x="45590" y="1708256"/>
            <a:ext cx="5924939" cy="5155257"/>
          </a:xfrm>
          <a:prstGeom prst="rect">
            <a:avLst/>
          </a:prstGeom>
        </p:spPr>
        <p:txBody>
          <a:bodyPr wrap="square">
            <a:spAutoFit/>
          </a:bodyPr>
          <a:lstStyle/>
          <a:p>
            <a:pPr indent="-228600" defTabSz="914400">
              <a:lnSpc>
                <a:spcPct val="90000"/>
              </a:lnSpc>
              <a:spcAft>
                <a:spcPts val="600"/>
              </a:spcAft>
              <a:buFont typeface="Arial" panose="020B0604020202020204" pitchFamily="34" charset="0"/>
              <a:buChar char="•"/>
            </a:pPr>
            <a:r>
              <a:rPr lang="en-US" b="1" dirty="0">
                <a:ln/>
              </a:rPr>
              <a:t>Labeling video games as sports is a controversial point of debate. Many people contend that video games will never reach the status of "true sports". Some argue that "careful planning, precise timing, and skillful execution" ought to be what classifies an activity as sport, and that physical exertion and outdoor playing areas are not required by all traditional or non-traditional "sports".</a:t>
            </a:r>
          </a:p>
          <a:p>
            <a:pPr indent="-228600" defTabSz="914400">
              <a:lnSpc>
                <a:spcPct val="90000"/>
              </a:lnSpc>
              <a:spcAft>
                <a:spcPts val="600"/>
              </a:spcAft>
              <a:buFont typeface="Arial" panose="020B0604020202020204" pitchFamily="34" charset="0"/>
              <a:buChar char="•"/>
            </a:pPr>
            <a:r>
              <a:rPr lang="en-US" b="1" dirty="0">
                <a:ln w="6600">
                  <a:solidFill>
                    <a:schemeClr val="accent2"/>
                  </a:solidFill>
                  <a:prstDash val="solid"/>
                </a:ln>
                <a:effectLst>
                  <a:outerShdw dist="38100" dir="2700000" algn="tl" rotWithShape="0">
                    <a:schemeClr val="accent2"/>
                  </a:outerShdw>
                </a:effectLst>
              </a:rPr>
              <a:t>China was one of the first countries to recognize esport as a real sport in 2003.Through this, the government encouraged esport, stating that by participating in esports, players were also "training the body for China". Further, by early 2019, China recognized esports players as a official profession within the Ministry of Human Resources and Social Security’s Occupation Skill Testing Authority recommendations, as well as professional gaming operators, those that distribute and manage esports games. By July 2019, more than 100,000 people had registered themselves as professional gamers under this, with the Ministry stating that they anticipate over 2 million such people in this profession in five years.</a:t>
            </a:r>
          </a:p>
        </p:txBody>
      </p:sp>
    </p:spTree>
    <p:extLst>
      <p:ext uri="{BB962C8B-B14F-4D97-AF65-F5344CB8AC3E}">
        <p14:creationId xmlns:p14="http://schemas.microsoft.com/office/powerpoint/2010/main" val="701310321"/>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crowd of people&#10;&#10;Description automatically generated">
            <a:extLst>
              <a:ext uri="{FF2B5EF4-FFF2-40B4-BE49-F238E27FC236}">
                <a16:creationId xmlns:a16="http://schemas.microsoft.com/office/drawing/2014/main" id="{6C1CEC29-EC6B-436D-B38E-563B6C202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11"/>
            <a:ext cx="12192000" cy="6756944"/>
          </a:xfrm>
          <a:prstGeom prst="rect">
            <a:avLst/>
          </a:prstGeom>
        </p:spPr>
      </p:pic>
      <p:sp>
        <p:nvSpPr>
          <p:cNvPr id="4" name="Rectangle 3">
            <a:extLst>
              <a:ext uri="{FF2B5EF4-FFF2-40B4-BE49-F238E27FC236}">
                <a16:creationId xmlns:a16="http://schemas.microsoft.com/office/drawing/2014/main" id="{DFB8165C-AAE5-4C2F-A250-A3C3CCFA6271}"/>
              </a:ext>
            </a:extLst>
          </p:cNvPr>
          <p:cNvSpPr/>
          <p:nvPr/>
        </p:nvSpPr>
        <p:spPr>
          <a:xfrm>
            <a:off x="0" y="1120676"/>
            <a:ext cx="12192000" cy="23083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scene3d>
              <a:camera prst="orthographicFront"/>
              <a:lightRig rig="soft" dir="t">
                <a:rot lat="0" lon="0" rev="15600000"/>
              </a:lightRig>
            </a:scene3d>
            <a:sp3d extrusionH="57150" prstMaterial="softEdge">
              <a:bevelT w="25400" h="38100"/>
            </a:sp3d>
          </a:bodyPr>
          <a:lstStyle/>
          <a:p>
            <a:r>
              <a:rPr lang="en-US" sz="2400" b="1" dirty="0">
                <a:ln w="22225">
                  <a:solidFill>
                    <a:schemeClr val="accent2"/>
                  </a:solidFill>
                  <a:prstDash val="solid"/>
                </a:ln>
                <a:solidFill>
                  <a:schemeClr val="accent2">
                    <a:lumMod val="40000"/>
                    <a:lumOff val="60000"/>
                  </a:schemeClr>
                </a:solidFill>
              </a:rPr>
              <a:t>To help promote esports as a legitimate sport, several esports events have been run alongside more traditional international sport competitions. The 2007 Asian Indoor Games was the first notable multi-sport competition including esports as an official medal-winning event alongside other traditional sports, and the later editions of the Asian Indoor Games and its successor the Asian Indoor and Martial Arts Games have always included esports as an official medal event or an exhibition event up to now. </a:t>
            </a:r>
            <a:endParaRPr lang="en-IN" sz="2400" b="1" dirty="0">
              <a:ln w="22225">
                <a:solidFill>
                  <a:schemeClr val="accent2"/>
                </a:solidFill>
                <a:prstDash val="solid"/>
              </a:ln>
              <a:solidFill>
                <a:schemeClr val="accent2">
                  <a:lumMod val="40000"/>
                  <a:lumOff val="60000"/>
                </a:schemeClr>
              </a:solidFill>
            </a:endParaRPr>
          </a:p>
        </p:txBody>
      </p:sp>
      <p:pic>
        <p:nvPicPr>
          <p:cNvPr id="6" name="Picture 5" descr="A close up of a logo&#10;&#10;Description automatically generated">
            <a:extLst>
              <a:ext uri="{FF2B5EF4-FFF2-40B4-BE49-F238E27FC236}">
                <a16:creationId xmlns:a16="http://schemas.microsoft.com/office/drawing/2014/main" id="{2224D257-5DC9-43E9-810A-B1B16C611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73420"/>
            <a:ext cx="2584580" cy="25845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descr="A group of people in a room&#10;&#10;Description automatically generated">
            <a:extLst>
              <a:ext uri="{FF2B5EF4-FFF2-40B4-BE49-F238E27FC236}">
                <a16:creationId xmlns:a16="http://schemas.microsoft.com/office/drawing/2014/main" id="{C3E8F7B6-104F-44FE-AFE9-BD7DDE32B8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7238" y="4504604"/>
            <a:ext cx="3875906" cy="22414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864190663"/>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36F91-D3CC-4B73-B850-408284B64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1999" cy="6858000"/>
          </a:xfrm>
          <a:prstGeom prst="rect">
            <a:avLst/>
          </a:prstGeom>
        </p:spPr>
      </p:pic>
      <p:sp>
        <p:nvSpPr>
          <p:cNvPr id="5" name="Rectangle 4">
            <a:extLst>
              <a:ext uri="{FF2B5EF4-FFF2-40B4-BE49-F238E27FC236}">
                <a16:creationId xmlns:a16="http://schemas.microsoft.com/office/drawing/2014/main" id="{13B099CD-D72E-46BF-9568-5844A3E70A05}"/>
              </a:ext>
            </a:extLst>
          </p:cNvPr>
          <p:cNvSpPr/>
          <p:nvPr/>
        </p:nvSpPr>
        <p:spPr>
          <a:xfrm>
            <a:off x="-2" y="355084"/>
            <a:ext cx="12192000" cy="19389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Moreover, the Asian Games, which is the Asian top-level multi-sport competition, will also include esports as a medal event at the 2022 edition; esports around games such as </a:t>
            </a:r>
            <a:r>
              <a:rPr lang="en-US" sz="24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Hearthstone</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24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StarCraft II</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and </a:t>
            </a:r>
            <a:r>
              <a:rPr lang="en-US" sz="24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League of Legends</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were presented as an exhibition event at the 2018 Asian Games as a lead-in to the 2022 games.</a:t>
            </a:r>
            <a:r>
              <a:rPr lang="en-US" sz="2400" b="1" baseline="3000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The 2019 Southeast Asian Games will include six medal events for esports.</a:t>
            </a:r>
            <a:endParaRPr lang="en-IN"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Picture 2" descr="A bunch of items that are on display&#10;&#10;Description automatically generated">
            <a:extLst>
              <a:ext uri="{FF2B5EF4-FFF2-40B4-BE49-F238E27FC236}">
                <a16:creationId xmlns:a16="http://schemas.microsoft.com/office/drawing/2014/main" id="{F30AFCF1-5BA3-4242-8DA2-0F137766D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87879"/>
            <a:ext cx="3146612" cy="2579566"/>
          </a:xfrm>
          <a:prstGeom prst="rect">
            <a:avLst/>
          </a:prstGeom>
        </p:spPr>
      </p:pic>
      <p:pic>
        <p:nvPicPr>
          <p:cNvPr id="7" name="Picture 6">
            <a:extLst>
              <a:ext uri="{FF2B5EF4-FFF2-40B4-BE49-F238E27FC236}">
                <a16:creationId xmlns:a16="http://schemas.microsoft.com/office/drawing/2014/main" id="{8D26102C-415F-4474-9174-3556592A7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481" y="4278433"/>
            <a:ext cx="3816723" cy="2544482"/>
          </a:xfrm>
          <a:prstGeom prst="rect">
            <a:avLst/>
          </a:prstGeom>
        </p:spPr>
      </p:pic>
      <p:pic>
        <p:nvPicPr>
          <p:cNvPr id="9" name="Picture 8" descr="A picture containing animal, sitting, dog, table&#10;&#10;Description automatically generated">
            <a:extLst>
              <a:ext uri="{FF2B5EF4-FFF2-40B4-BE49-F238E27FC236}">
                <a16:creationId xmlns:a16="http://schemas.microsoft.com/office/drawing/2014/main" id="{E1DA04B3-4453-4530-8EA6-AC692F3A0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8097" y="4322963"/>
            <a:ext cx="3570798" cy="2544482"/>
          </a:xfrm>
          <a:prstGeom prst="rect">
            <a:avLst/>
          </a:prstGeom>
        </p:spPr>
      </p:pic>
    </p:spTree>
    <p:extLst>
      <p:ext uri="{BB962C8B-B14F-4D97-AF65-F5344CB8AC3E}">
        <p14:creationId xmlns:p14="http://schemas.microsoft.com/office/powerpoint/2010/main" val="1692160591"/>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C4A06BC1-160B-4B02-88F1-0D2FE2488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181" y="1518490"/>
            <a:ext cx="5462546" cy="3864751"/>
          </a:xfrm>
          <a:prstGeom prst="rect">
            <a:avLst/>
          </a:prstGeom>
        </p:spPr>
      </p:pic>
    </p:spTree>
    <p:extLst>
      <p:ext uri="{BB962C8B-B14F-4D97-AF65-F5344CB8AC3E}">
        <p14:creationId xmlns:p14="http://schemas.microsoft.com/office/powerpoint/2010/main" val="41658039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ign in front of a crowd&#10;&#10;Description generated with high confidence">
            <a:extLst>
              <a:ext uri="{FF2B5EF4-FFF2-40B4-BE49-F238E27FC236}">
                <a16:creationId xmlns:a16="http://schemas.microsoft.com/office/drawing/2014/main" id="{12B5638D-7564-43F2-BC72-4315F894A4AD}"/>
              </a:ext>
            </a:extLst>
          </p:cNvPr>
          <p:cNvPicPr>
            <a:picLocks noChangeAspect="1"/>
          </p:cNvPicPr>
          <p:nvPr/>
        </p:nvPicPr>
        <p:blipFill rotWithShape="1">
          <a:blip r:embed="rId2">
            <a:extLst>
              <a:ext uri="{28A0092B-C50C-407E-A947-70E740481C1C}">
                <a14:useLocalDpi xmlns:a14="http://schemas.microsoft.com/office/drawing/2010/main" val="0"/>
              </a:ext>
            </a:extLst>
          </a:blip>
          <a:srcRect t="26753" r="-3" b="8957"/>
          <a:stretch/>
        </p:blipFill>
        <p:spPr>
          <a:xfrm>
            <a:off x="5926240" y="10"/>
            <a:ext cx="6265758" cy="2285990"/>
          </a:xfrm>
          <a:custGeom>
            <a:avLst/>
            <a:gdLst>
              <a:gd name="connsiteX0" fmla="*/ 0 w 6265758"/>
              <a:gd name="connsiteY0" fmla="*/ 0 h 2286000"/>
              <a:gd name="connsiteX1" fmla="*/ 6265758 w 6265758"/>
              <a:gd name="connsiteY1" fmla="*/ 0 h 2286000"/>
              <a:gd name="connsiteX2" fmla="*/ 6265758 w 6265758"/>
              <a:gd name="connsiteY2" fmla="*/ 2286000 h 2286000"/>
              <a:gd name="connsiteX3" fmla="*/ 1062168 w 6265758"/>
              <a:gd name="connsiteY3" fmla="*/ 2286000 h 2286000"/>
              <a:gd name="connsiteX4" fmla="*/ 790683 w 6265758"/>
              <a:gd name="connsiteY4" fmla="*/ 1700078 h 2286000"/>
              <a:gd name="connsiteX5" fmla="*/ 787725 w 6265758"/>
              <a:gd name="connsiteY5" fmla="*/ 1700078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10" name="Picture 9" descr="A hand holding a wii remote playing a video game&#10;&#10;Description generated with high confidence">
            <a:extLst>
              <a:ext uri="{FF2B5EF4-FFF2-40B4-BE49-F238E27FC236}">
                <a16:creationId xmlns:a16="http://schemas.microsoft.com/office/drawing/2014/main" id="{8B2F566D-E2D2-4621-B97B-DA15BF76E3F4}"/>
              </a:ext>
            </a:extLst>
          </p:cNvPr>
          <p:cNvPicPr>
            <a:picLocks noChangeAspect="1"/>
          </p:cNvPicPr>
          <p:nvPr/>
        </p:nvPicPr>
        <p:blipFill rotWithShape="1">
          <a:blip r:embed="rId3">
            <a:extLst>
              <a:ext uri="{28A0092B-C50C-407E-A947-70E740481C1C}">
                <a14:useLocalDpi xmlns:a14="http://schemas.microsoft.com/office/drawing/2010/main" val="0"/>
              </a:ext>
            </a:extLst>
          </a:blip>
          <a:srcRect t="9220" b="24966"/>
          <a:stretch/>
        </p:blipFill>
        <p:spPr>
          <a:xfrm>
            <a:off x="6988408" y="2286000"/>
            <a:ext cx="5203590" cy="2286000"/>
          </a:xfrm>
          <a:custGeom>
            <a:avLst/>
            <a:gdLst>
              <a:gd name="connsiteX0" fmla="*/ 0 w 5203590"/>
              <a:gd name="connsiteY0" fmla="*/ 0 h 2286000"/>
              <a:gd name="connsiteX1" fmla="*/ 5203590 w 5203590"/>
              <a:gd name="connsiteY1" fmla="*/ 0 h 2286000"/>
              <a:gd name="connsiteX2" fmla="*/ 5203590 w 5203590"/>
              <a:gd name="connsiteY2" fmla="*/ 2286000 h 2286000"/>
              <a:gd name="connsiteX3" fmla="*/ 1059212 w 5203590"/>
              <a:gd name="connsiteY3" fmla="*/ 2286000 h 2286000"/>
              <a:gd name="connsiteX4" fmla="*/ 925708 w 5203590"/>
              <a:gd name="connsiteY4" fmla="*/ 1997870 h 2286000"/>
              <a:gd name="connsiteX5" fmla="*/ 925707 w 5203590"/>
              <a:gd name="connsiteY5" fmla="*/ 199787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2" name="Picture 1" descr="A picture containing black, table, night, light&#10;&#10;Description generated with very high confidence">
            <a:extLst>
              <a:ext uri="{FF2B5EF4-FFF2-40B4-BE49-F238E27FC236}">
                <a16:creationId xmlns:a16="http://schemas.microsoft.com/office/drawing/2014/main" id="{4651127E-70CA-469F-9B1C-F6598E64C096}"/>
              </a:ext>
            </a:extLst>
          </p:cNvPr>
          <p:cNvPicPr>
            <a:picLocks noChangeAspect="1"/>
          </p:cNvPicPr>
          <p:nvPr/>
        </p:nvPicPr>
        <p:blipFill rotWithShape="1">
          <a:blip r:embed="rId4">
            <a:extLst>
              <a:ext uri="{28A0092B-C50C-407E-A947-70E740481C1C}">
                <a14:useLocalDpi xmlns:a14="http://schemas.microsoft.com/office/drawing/2010/main" val="0"/>
              </a:ext>
            </a:extLst>
          </a:blip>
          <a:srcRect b="1940"/>
          <a:stretch/>
        </p:blipFill>
        <p:spPr>
          <a:xfrm>
            <a:off x="8047618" y="4572000"/>
            <a:ext cx="4144382" cy="2286000"/>
          </a:xfrm>
          <a:custGeom>
            <a:avLst/>
            <a:gdLst>
              <a:gd name="connsiteX0" fmla="*/ 0 w 4144382"/>
              <a:gd name="connsiteY0" fmla="*/ 0 h 2286000"/>
              <a:gd name="connsiteX1" fmla="*/ 4144382 w 4144382"/>
              <a:gd name="connsiteY1" fmla="*/ 0 h 2286000"/>
              <a:gd name="connsiteX2" fmla="*/ 4144382 w 4144382"/>
              <a:gd name="connsiteY2" fmla="*/ 2286000 h 2286000"/>
              <a:gd name="connsiteX3" fmla="*/ 1054581 w 4144382"/>
              <a:gd name="connsiteY3" fmla="*/ 2286000 h 2286000"/>
              <a:gd name="connsiteX4" fmla="*/ 1054581 w 4144382"/>
              <a:gd name="connsiteY4" fmla="*/ 2285999 h 2286000"/>
              <a:gd name="connsiteX5" fmla="*/ 1059211 w 4144382"/>
              <a:gd name="connsiteY5" fmla="*/ 228599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4" name="Rectangle 3">
            <a:extLst>
              <a:ext uri="{FF2B5EF4-FFF2-40B4-BE49-F238E27FC236}">
                <a16:creationId xmlns:a16="http://schemas.microsoft.com/office/drawing/2014/main" id="{C36E231C-5245-4E06-B172-825BC2E98DA9}"/>
              </a:ext>
            </a:extLst>
          </p:cNvPr>
          <p:cNvSpPr/>
          <p:nvPr/>
        </p:nvSpPr>
        <p:spPr>
          <a:xfrm>
            <a:off x="838200" y="365125"/>
            <a:ext cx="5191125" cy="1325563"/>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5400" b="1" i="1" kern="12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ea typeface="+mj-ea"/>
                <a:cs typeface="+mj-cs"/>
              </a:rPr>
              <a:t>WHAT IS eSPORTS?</a:t>
            </a:r>
          </a:p>
        </p:txBody>
      </p:sp>
      <p:sp>
        <p:nvSpPr>
          <p:cNvPr id="6" name="TextBox 5">
            <a:extLst>
              <a:ext uri="{FF2B5EF4-FFF2-40B4-BE49-F238E27FC236}">
                <a16:creationId xmlns:a16="http://schemas.microsoft.com/office/drawing/2014/main" id="{E4988505-D356-48AA-9048-EAF99FF40FA3}"/>
              </a:ext>
            </a:extLst>
          </p:cNvPr>
          <p:cNvSpPr txBox="1"/>
          <p:nvPr/>
        </p:nvSpPr>
        <p:spPr>
          <a:xfrm>
            <a:off x="0" y="2021249"/>
            <a:ext cx="6545765" cy="4155713"/>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Bahnschrift SemiCondensed" panose="020B0502040204020203" pitchFamily="34" charset="0"/>
              </a:rPr>
              <a:t>Esports (also known as electronic sports) is a form of competition using video games. Esports often takes the form of organized, multiplayer video game competitions, particularly between professional players, individually or as teams. </a:t>
            </a:r>
          </a:p>
        </p:txBody>
      </p:sp>
    </p:spTree>
    <p:extLst>
      <p:ext uri="{BB962C8B-B14F-4D97-AF65-F5344CB8AC3E}">
        <p14:creationId xmlns:p14="http://schemas.microsoft.com/office/powerpoint/2010/main" val="761380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front of a computer&#10;&#10;Description generated with high confidence">
            <a:extLst>
              <a:ext uri="{FF2B5EF4-FFF2-40B4-BE49-F238E27FC236}">
                <a16:creationId xmlns:a16="http://schemas.microsoft.com/office/drawing/2014/main" id="{D000E3FB-0D21-4082-9B2F-0B9EF694A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DACAAFF-5649-4393-A8A5-C0C8F962AF4B}"/>
              </a:ext>
            </a:extLst>
          </p:cNvPr>
          <p:cNvSpPr txBox="1"/>
          <p:nvPr/>
        </p:nvSpPr>
        <p:spPr>
          <a:xfrm>
            <a:off x="0" y="2828835"/>
            <a:ext cx="5818909" cy="12003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7200" dirty="0">
                <a:latin typeface="Bahnschrift SemiLight SemiConde" panose="020B0502040204020203" pitchFamily="34" charset="0"/>
              </a:rPr>
              <a:t>THE NUMBERS </a:t>
            </a:r>
            <a:endParaRPr lang="en-IN" sz="7200" dirty="0">
              <a:latin typeface="Bahnschrift SemiLight SemiConde" panose="020B0502040204020203" pitchFamily="34" charset="0"/>
            </a:endParaRPr>
          </a:p>
        </p:txBody>
      </p:sp>
    </p:spTree>
    <p:extLst>
      <p:ext uri="{BB962C8B-B14F-4D97-AF65-F5344CB8AC3E}">
        <p14:creationId xmlns:p14="http://schemas.microsoft.com/office/powerpoint/2010/main" val="3991441284"/>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Graphic 5" descr="Game controller">
            <a:extLst>
              <a:ext uri="{FF2B5EF4-FFF2-40B4-BE49-F238E27FC236}">
                <a16:creationId xmlns:a16="http://schemas.microsoft.com/office/drawing/2014/main" id="{E9BF61B5-B57F-4E6D-ADDB-5992CBE34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632" y="787907"/>
            <a:ext cx="5126736" cy="5126736"/>
          </a:xfrm>
          <a:prstGeom prst="rect">
            <a:avLst/>
          </a:prstGeom>
        </p:spPr>
      </p:pic>
      <p:sp>
        <p:nvSpPr>
          <p:cNvPr id="2" name="TextBox 1">
            <a:extLst>
              <a:ext uri="{FF2B5EF4-FFF2-40B4-BE49-F238E27FC236}">
                <a16:creationId xmlns:a16="http://schemas.microsoft.com/office/drawing/2014/main" id="{98A4EE29-03C4-48CD-AC29-8EC264C5E784}"/>
              </a:ext>
            </a:extLst>
          </p:cNvPr>
          <p:cNvSpPr txBox="1"/>
          <p:nvPr/>
        </p:nvSpPr>
        <p:spPr>
          <a:xfrm>
            <a:off x="6391903" y="2121763"/>
            <a:ext cx="5235490" cy="3773010"/>
          </a:xfrm>
          <a:prstGeom prst="rect">
            <a:avLst/>
          </a:prstGeom>
        </p:spPr>
        <p:txBody>
          <a:bodyPr vert="horz" lIns="91440" tIns="45720" rIns="91440" bIns="45720" rtlCol="0">
            <a:normAutofit/>
          </a:bodyPr>
          <a:lstStyle/>
          <a:p>
            <a:pPr defTabSz="914400">
              <a:lnSpc>
                <a:spcPct val="90000"/>
              </a:lnSpc>
              <a:spcAft>
                <a:spcPts val="600"/>
              </a:spcAft>
            </a:pPr>
            <a:r>
              <a:rPr lang="en-US" sz="4000" b="1" i="1" dirty="0">
                <a:ln w="12700">
                  <a:solidFill>
                    <a:schemeClr val="tx2">
                      <a:lumMod val="75000"/>
                    </a:schemeClr>
                  </a:solidFill>
                  <a:prstDash val="solid"/>
                </a:ln>
                <a:effectLst>
                  <a:outerShdw dist="38100" dir="2640000" algn="bl" rotWithShape="0">
                    <a:schemeClr val="tx2">
                      <a:lumMod val="75000"/>
                    </a:schemeClr>
                  </a:outerShdw>
                </a:effectLst>
              </a:rPr>
              <a:t>THE PEOPLE ARE HERE.</a:t>
            </a:r>
          </a:p>
          <a:p>
            <a:pPr defTabSz="914400">
              <a:lnSpc>
                <a:spcPct val="90000"/>
              </a:lnSpc>
              <a:spcAft>
                <a:spcPts val="600"/>
              </a:spcAft>
            </a:pPr>
            <a:r>
              <a:rPr lang="en-US" sz="2000" dirty="0">
                <a:latin typeface="Cambria" panose="02040503050406030204" pitchFamily="18" charset="0"/>
                <a:ea typeface="Cambria" panose="02040503050406030204" pitchFamily="18" charset="0"/>
              </a:rPr>
              <a:t>An explosive trend of millions of fans around the world watching people play video games.</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defTabSz="914400">
              <a:lnSpc>
                <a:spcPct val="90000"/>
              </a:lnSpc>
              <a:spcAft>
                <a:spcPts val="600"/>
              </a:spcAft>
            </a:pPr>
            <a:r>
              <a:rPr lang="en-US" sz="3600" b="1" i="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71 MILLION</a:t>
            </a:r>
          </a:p>
          <a:p>
            <a:pPr defTabSz="914400">
              <a:lnSpc>
                <a:spcPct val="90000"/>
              </a:lnSpc>
              <a:spcAft>
                <a:spcPts val="600"/>
              </a:spcAft>
            </a:pPr>
            <a:r>
              <a:rPr lang="en-US" sz="2000" dirty="0">
                <a:latin typeface="Cambria" panose="02040503050406030204" pitchFamily="18" charset="0"/>
                <a:ea typeface="Cambria" panose="02040503050406030204" pitchFamily="18" charset="0"/>
              </a:rPr>
              <a:t>The number of people who watch competitive video gaming as a spectator sport in Asia.</a:t>
            </a:r>
          </a:p>
        </p:txBody>
      </p:sp>
    </p:spTree>
    <p:extLst>
      <p:ext uri="{BB962C8B-B14F-4D97-AF65-F5344CB8AC3E}">
        <p14:creationId xmlns:p14="http://schemas.microsoft.com/office/powerpoint/2010/main" val="2798668472"/>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0BF5C26-C5DC-4581-AE61-B0AC95F26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78"/>
            <a:ext cx="12192001" cy="6845822"/>
          </a:xfrm>
          <a:prstGeom prst="rect">
            <a:avLst/>
          </a:prstGeom>
        </p:spPr>
      </p:pic>
      <p:sp>
        <p:nvSpPr>
          <p:cNvPr id="6" name="Rectangle 5">
            <a:extLst>
              <a:ext uri="{FF2B5EF4-FFF2-40B4-BE49-F238E27FC236}">
                <a16:creationId xmlns:a16="http://schemas.microsoft.com/office/drawing/2014/main" id="{09151738-5C60-42EA-96C9-96DD319F432E}"/>
              </a:ext>
            </a:extLst>
          </p:cNvPr>
          <p:cNvSpPr/>
          <p:nvPr/>
        </p:nvSpPr>
        <p:spPr>
          <a:xfrm>
            <a:off x="7176654" y="12178"/>
            <a:ext cx="6096000" cy="646331"/>
          </a:xfrm>
          <a:prstGeom prst="rect">
            <a:avLst/>
          </a:prstGeom>
        </p:spPr>
        <p:txBody>
          <a:bodyPr>
            <a:spAutoFit/>
          </a:bodyPr>
          <a:lstStyle/>
          <a:p>
            <a:r>
              <a:rPr lang="en-US" b="1" dirty="0">
                <a:solidFill>
                  <a:schemeClr val="bg1"/>
                </a:solidFill>
                <a:latin typeface="Bahnschrift SemiCondensed" panose="020B0502040204020203" pitchFamily="34" charset="0"/>
              </a:rPr>
              <a:t>VIEWERSHIP FREQUENCY AND ENGAGEMENT TIMES ARE STAGGERING AND UNPARALLELED </a:t>
            </a:r>
            <a:endParaRPr lang="en-IN" b="1" dirty="0">
              <a:solidFill>
                <a:schemeClr val="bg1"/>
              </a:solidFill>
              <a:latin typeface="Bahnschrift SemiCondensed" panose="020B0502040204020203" pitchFamily="34" charset="0"/>
            </a:endParaRPr>
          </a:p>
        </p:txBody>
      </p:sp>
    </p:spTree>
    <p:extLst>
      <p:ext uri="{BB962C8B-B14F-4D97-AF65-F5344CB8AC3E}">
        <p14:creationId xmlns:p14="http://schemas.microsoft.com/office/powerpoint/2010/main" val="329377607"/>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screenshot&#10;&#10;Description generated with very high confidence">
            <a:extLst>
              <a:ext uri="{FF2B5EF4-FFF2-40B4-BE49-F238E27FC236}">
                <a16:creationId xmlns:a16="http://schemas.microsoft.com/office/drawing/2014/main" id="{FBAC9F95-8786-439E-8669-FC0C2CDF4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8465829"/>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85832-C065-4492-ADFA-B98F60D75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A8CEA89-CAB8-4458-8488-2FFD6607077F}"/>
              </a:ext>
            </a:extLst>
          </p:cNvPr>
          <p:cNvSpPr txBox="1"/>
          <p:nvPr/>
        </p:nvSpPr>
        <p:spPr>
          <a:xfrm>
            <a:off x="0" y="2274838"/>
            <a:ext cx="5504872" cy="23083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7200" dirty="0">
                <a:latin typeface="Bahnschrift SemiLight SemiConde" panose="020B0502040204020203" pitchFamily="34" charset="0"/>
              </a:rPr>
              <a:t>PLAYERS ARE CELEBRITIES </a:t>
            </a:r>
            <a:endParaRPr lang="en-IN" sz="7200" dirty="0">
              <a:latin typeface="Bahnschrift SemiLight SemiConde" panose="020B0502040204020203" pitchFamily="34" charset="0"/>
            </a:endParaRPr>
          </a:p>
        </p:txBody>
      </p:sp>
    </p:spTree>
    <p:extLst>
      <p:ext uri="{BB962C8B-B14F-4D97-AF65-F5344CB8AC3E}">
        <p14:creationId xmlns:p14="http://schemas.microsoft.com/office/powerpoint/2010/main" val="94021502"/>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on a stage in front of a crowd&#10;&#10;Description generated with very high confidence">
            <a:extLst>
              <a:ext uri="{FF2B5EF4-FFF2-40B4-BE49-F238E27FC236}">
                <a16:creationId xmlns:a16="http://schemas.microsoft.com/office/drawing/2014/main" id="{D3E36632-683F-4521-BF92-1298568BB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BB01C1D-BB06-4032-92FF-5EC0B9BFCDAE}"/>
              </a:ext>
            </a:extLst>
          </p:cNvPr>
          <p:cNvSpPr txBox="1"/>
          <p:nvPr/>
        </p:nvSpPr>
        <p:spPr>
          <a:xfrm>
            <a:off x="1339273" y="2253672"/>
            <a:ext cx="9735127" cy="3170099"/>
          </a:xfrm>
          <a:prstGeom prst="rect">
            <a:avLst/>
          </a:prstGeom>
          <a:noFill/>
        </p:spPr>
        <p:txBody>
          <a:bodyPr wrap="square" rtlCol="0">
            <a:spAutoFit/>
          </a:bodyPr>
          <a:lstStyle/>
          <a:p>
            <a:pPr algn="ct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ahnschrift SemiBold" panose="020B0502040204020203" pitchFamily="34" charset="0"/>
              </a:rPr>
              <a:t>THEY TRAIN FOR HOURS EVERY DAY AND MILLIONS WATCH THEM COMPETE TO BE THE BEST IN THE WORLD. THEY HAVE PAID SPONSORSHIPS AND, FAN CLUBS AND SOMETIMES EVEN GROUPIES.</a:t>
            </a:r>
            <a:endParaRPr lang="en-IN"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ahnschrift SemiBold" panose="020B0502040204020203" pitchFamily="34" charset="0"/>
            </a:endParaRPr>
          </a:p>
        </p:txBody>
      </p:sp>
    </p:spTree>
    <p:extLst>
      <p:ext uri="{BB962C8B-B14F-4D97-AF65-F5344CB8AC3E}">
        <p14:creationId xmlns:p14="http://schemas.microsoft.com/office/powerpoint/2010/main" val="1809357502"/>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using a computer&#10;&#10;Description generated with high confidence">
            <a:extLst>
              <a:ext uri="{FF2B5EF4-FFF2-40B4-BE49-F238E27FC236}">
                <a16:creationId xmlns:a16="http://schemas.microsoft.com/office/drawing/2014/main" id="{A3BFB943-C75C-4116-B948-D1FCE3943B3E}"/>
              </a:ext>
            </a:extLst>
          </p:cNvPr>
          <p:cNvPicPr>
            <a:picLocks noChangeAspect="1"/>
          </p:cNvPicPr>
          <p:nvPr/>
        </p:nvPicPr>
        <p:blipFill rotWithShape="1">
          <a:blip r:embed="rId2">
            <a:extLst>
              <a:ext uri="{28A0092B-C50C-407E-A947-70E740481C1C}">
                <a14:useLocalDpi xmlns:a14="http://schemas.microsoft.com/office/drawing/2010/main" val="0"/>
              </a:ext>
            </a:extLst>
          </a:blip>
          <a:srcRect l="29655" r="25905"/>
          <a:stretch/>
        </p:blipFill>
        <p:spPr>
          <a:xfrm>
            <a:off x="2" y="10"/>
            <a:ext cx="4063593" cy="6857990"/>
          </a:xfrm>
          <a:prstGeom prst="rect">
            <a:avLst/>
          </a:prstGeom>
        </p:spPr>
      </p:pic>
      <p:pic>
        <p:nvPicPr>
          <p:cNvPr id="5" name="Picture 4" descr="A group of people posing for a photo&#10;&#10;Description generated with very high confidence">
            <a:extLst>
              <a:ext uri="{FF2B5EF4-FFF2-40B4-BE49-F238E27FC236}">
                <a16:creationId xmlns:a16="http://schemas.microsoft.com/office/drawing/2014/main" id="{CC0CE08A-5B0B-487B-B3AE-961C92638679}"/>
              </a:ext>
            </a:extLst>
          </p:cNvPr>
          <p:cNvPicPr>
            <a:picLocks noChangeAspect="1"/>
          </p:cNvPicPr>
          <p:nvPr/>
        </p:nvPicPr>
        <p:blipFill rotWithShape="1">
          <a:blip r:embed="rId3">
            <a:extLst>
              <a:ext uri="{28A0092B-C50C-407E-A947-70E740481C1C}">
                <a14:useLocalDpi xmlns:a14="http://schemas.microsoft.com/office/drawing/2010/main" val="0"/>
              </a:ext>
            </a:extLst>
          </a:blip>
          <a:srcRect l="22531" r="33029"/>
          <a:stretch/>
        </p:blipFill>
        <p:spPr>
          <a:xfrm>
            <a:off x="4064204" y="10"/>
            <a:ext cx="4063593" cy="6857990"/>
          </a:xfrm>
          <a:prstGeom prst="rect">
            <a:avLst/>
          </a:prstGeom>
        </p:spPr>
      </p:pic>
      <p:pic>
        <p:nvPicPr>
          <p:cNvPr id="3" name="Picture 2" descr="A picture containing indoor, person, boy, young&#10;&#10;Description generated with very high confidence">
            <a:extLst>
              <a:ext uri="{FF2B5EF4-FFF2-40B4-BE49-F238E27FC236}">
                <a16:creationId xmlns:a16="http://schemas.microsoft.com/office/drawing/2014/main" id="{157C81E0-4B7E-46AF-8BD5-882471C4E40E}"/>
              </a:ext>
            </a:extLst>
          </p:cNvPr>
          <p:cNvPicPr>
            <a:picLocks noChangeAspect="1"/>
          </p:cNvPicPr>
          <p:nvPr/>
        </p:nvPicPr>
        <p:blipFill rotWithShape="1">
          <a:blip r:embed="rId4">
            <a:extLst>
              <a:ext uri="{28A0092B-C50C-407E-A947-70E740481C1C}">
                <a14:useLocalDpi xmlns:a14="http://schemas.microsoft.com/office/drawing/2010/main" val="0"/>
              </a:ext>
            </a:extLst>
          </a:blip>
          <a:srcRect l="33850" r="26598" b="-1"/>
          <a:stretch/>
        </p:blipFill>
        <p:spPr>
          <a:xfrm>
            <a:off x="8128407" y="10"/>
            <a:ext cx="4063593" cy="6857990"/>
          </a:xfrm>
          <a:prstGeom prst="rect">
            <a:avLst/>
          </a:prstGeom>
        </p:spPr>
      </p:pic>
      <p:sp>
        <p:nvSpPr>
          <p:cNvPr id="9" name="TextBox 8">
            <a:extLst>
              <a:ext uri="{FF2B5EF4-FFF2-40B4-BE49-F238E27FC236}">
                <a16:creationId xmlns:a16="http://schemas.microsoft.com/office/drawing/2014/main" id="{B4BD9102-32CC-442B-BD6E-FD2B98EA43B4}"/>
              </a:ext>
            </a:extLst>
          </p:cNvPr>
          <p:cNvSpPr txBox="1"/>
          <p:nvPr/>
        </p:nvSpPr>
        <p:spPr>
          <a:xfrm>
            <a:off x="9144000" y="5098473"/>
            <a:ext cx="2189018" cy="1077218"/>
          </a:xfrm>
          <a:prstGeom prst="rect">
            <a:avLst/>
          </a:prstGeom>
          <a:noFill/>
        </p:spPr>
        <p:txBody>
          <a:bodyPr wrap="square" rtlCol="0">
            <a:spAutoFit/>
          </a:bodyPr>
          <a:lstStyle/>
          <a:p>
            <a:pPr algn="ctr"/>
            <a:r>
              <a:rPr lang="en-US" sz="3200" b="1" i="1" dirty="0">
                <a:ln w="9525">
                  <a:solidFill>
                    <a:schemeClr val="bg1"/>
                  </a:solidFill>
                  <a:prstDash val="solid"/>
                </a:ln>
                <a:effectLst>
                  <a:outerShdw blurRad="12700" dist="38100" dir="2700000" algn="tl" rotWithShape="0">
                    <a:schemeClr val="bg1">
                      <a:lumMod val="50000"/>
                    </a:schemeClr>
                  </a:outerShdw>
                </a:effectLst>
                <a:latin typeface="Bahnschrift SemiBold Condensed" panose="020B0502040204020203" pitchFamily="34" charset="0"/>
              </a:rPr>
              <a:t>ISHUTIN  </a:t>
            </a:r>
          </a:p>
          <a:p>
            <a:pPr algn="ctr"/>
            <a:r>
              <a:rPr lang="en-US" sz="3200" b="1" i="1" dirty="0">
                <a:ln w="9525">
                  <a:solidFill>
                    <a:schemeClr val="bg1"/>
                  </a:solidFill>
                  <a:prstDash val="solid"/>
                </a:ln>
                <a:effectLst>
                  <a:outerShdw blurRad="12700" dist="38100" dir="2700000" algn="tl" rotWithShape="0">
                    <a:schemeClr val="bg1">
                      <a:lumMod val="50000"/>
                    </a:schemeClr>
                  </a:outerShdw>
                </a:effectLst>
                <a:latin typeface="Bahnschrift SemiBold Condensed" panose="020B0502040204020203" pitchFamily="34" charset="0"/>
              </a:rPr>
              <a:t>“DOTA 2”</a:t>
            </a:r>
            <a:endParaRPr lang="en-IN" sz="3200" b="1" i="1" dirty="0">
              <a:ln w="9525">
                <a:solidFill>
                  <a:schemeClr val="bg1"/>
                </a:solidFill>
                <a:prstDash val="solid"/>
              </a:ln>
              <a:effectLst>
                <a:outerShdw blurRad="12700" dist="38100" dir="2700000" algn="tl" rotWithShape="0">
                  <a:schemeClr val="bg1">
                    <a:lumMod val="50000"/>
                  </a:schemeClr>
                </a:outerShdw>
              </a:effectLst>
              <a:latin typeface="Bahnschrift SemiBold Condensed" panose="020B0502040204020203" pitchFamily="34" charset="0"/>
            </a:endParaRPr>
          </a:p>
        </p:txBody>
      </p:sp>
      <p:sp>
        <p:nvSpPr>
          <p:cNvPr id="11" name="TextBox 10">
            <a:extLst>
              <a:ext uri="{FF2B5EF4-FFF2-40B4-BE49-F238E27FC236}">
                <a16:creationId xmlns:a16="http://schemas.microsoft.com/office/drawing/2014/main" id="{D439B264-1002-40A4-A921-375F36DF4FC7}"/>
              </a:ext>
            </a:extLst>
          </p:cNvPr>
          <p:cNvSpPr txBox="1"/>
          <p:nvPr/>
        </p:nvSpPr>
        <p:spPr>
          <a:xfrm>
            <a:off x="249382" y="5098473"/>
            <a:ext cx="3389746" cy="1077218"/>
          </a:xfrm>
          <a:prstGeom prst="rect">
            <a:avLst/>
          </a:prstGeom>
          <a:noFill/>
        </p:spPr>
        <p:txBody>
          <a:bodyPr wrap="square" rtlCol="0">
            <a:spAutoFit/>
          </a:bodyPr>
          <a:lstStyle/>
          <a:p>
            <a:pPr algn="ctr"/>
            <a:r>
              <a:rPr lang="en-US" sz="3200" b="1" i="1" dirty="0">
                <a:ln w="9525">
                  <a:solidFill>
                    <a:schemeClr val="bg1"/>
                  </a:solidFill>
                  <a:prstDash val="solid"/>
                </a:ln>
                <a:effectLst>
                  <a:outerShdw blurRad="12700" dist="38100" dir="2700000" algn="tl" rotWithShape="0">
                    <a:schemeClr val="bg1">
                      <a:lumMod val="50000"/>
                    </a:schemeClr>
                  </a:outerShdw>
                </a:effectLst>
                <a:latin typeface="Bahnschrift SemiBold Condensed" panose="020B0502040204020203" pitchFamily="34" charset="0"/>
                <a:cs typeface="Aparajita" panose="02020603050405020304" pitchFamily="18" charset="0"/>
              </a:rPr>
              <a:t>HOSTYN </a:t>
            </a:r>
          </a:p>
          <a:p>
            <a:pPr algn="ctr"/>
            <a:r>
              <a:rPr lang="en-US" sz="3200" b="1" i="1" dirty="0">
                <a:ln w="9525">
                  <a:solidFill>
                    <a:schemeClr val="bg1"/>
                  </a:solidFill>
                  <a:prstDash val="solid"/>
                </a:ln>
                <a:effectLst>
                  <a:outerShdw blurRad="12700" dist="38100" dir="2700000" algn="tl" rotWithShape="0">
                    <a:schemeClr val="bg1">
                      <a:lumMod val="50000"/>
                    </a:schemeClr>
                  </a:outerShdw>
                </a:effectLst>
                <a:latin typeface="Bahnschrift SemiBold Condensed" panose="020B0502040204020203" pitchFamily="34" charset="0"/>
                <a:cs typeface="Aparajita" panose="02020603050405020304" pitchFamily="18" charset="0"/>
              </a:rPr>
              <a:t>“STARCRAFT 2”</a:t>
            </a:r>
          </a:p>
        </p:txBody>
      </p:sp>
      <p:sp>
        <p:nvSpPr>
          <p:cNvPr id="13" name="Rectangle 12">
            <a:extLst>
              <a:ext uri="{FF2B5EF4-FFF2-40B4-BE49-F238E27FC236}">
                <a16:creationId xmlns:a16="http://schemas.microsoft.com/office/drawing/2014/main" id="{149C84C4-0119-435C-9B93-61E84C430F2A}"/>
              </a:ext>
            </a:extLst>
          </p:cNvPr>
          <p:cNvSpPr/>
          <p:nvPr/>
        </p:nvSpPr>
        <p:spPr>
          <a:xfrm>
            <a:off x="3241963" y="5098473"/>
            <a:ext cx="6096000" cy="1077218"/>
          </a:xfrm>
          <a:prstGeom prst="rect">
            <a:avLst/>
          </a:prstGeom>
        </p:spPr>
        <p:txBody>
          <a:bodyPr>
            <a:spAutoFit/>
          </a:bodyPr>
          <a:lstStyle/>
          <a:p>
            <a:pPr algn="ctr"/>
            <a:r>
              <a:rPr lang="en-US" sz="3200" b="1" i="1" dirty="0">
                <a:ln w="9525">
                  <a:solidFill>
                    <a:schemeClr val="bg1"/>
                  </a:solidFill>
                  <a:prstDash val="solid"/>
                </a:ln>
                <a:effectLst>
                  <a:outerShdw blurRad="12700" dist="38100" dir="2700000" algn="tl" rotWithShape="0">
                    <a:schemeClr val="bg1">
                      <a:lumMod val="50000"/>
                    </a:schemeClr>
                  </a:outerShdw>
                </a:effectLst>
              </a:rPr>
              <a:t>MORTAL</a:t>
            </a:r>
          </a:p>
          <a:p>
            <a:pPr algn="ctr"/>
            <a:r>
              <a:rPr lang="en-US" sz="3200" b="1" i="1" dirty="0">
                <a:ln w="9525">
                  <a:solidFill>
                    <a:schemeClr val="bg1"/>
                  </a:solidFill>
                  <a:prstDash val="solid"/>
                </a:ln>
                <a:effectLst>
                  <a:outerShdw blurRad="12700" dist="38100" dir="2700000" algn="tl" rotWithShape="0">
                    <a:schemeClr val="bg1">
                      <a:lumMod val="50000"/>
                    </a:schemeClr>
                  </a:outerShdw>
                </a:effectLst>
              </a:rPr>
              <a:t>“PUBGM</a:t>
            </a:r>
            <a:r>
              <a:rPr lang="en-US" dirty="0"/>
              <a:t>”</a:t>
            </a:r>
            <a:endParaRPr lang="en-IN" dirty="0"/>
          </a:p>
        </p:txBody>
      </p:sp>
    </p:spTree>
    <p:extLst>
      <p:ext uri="{BB962C8B-B14F-4D97-AF65-F5344CB8AC3E}">
        <p14:creationId xmlns:p14="http://schemas.microsoft.com/office/powerpoint/2010/main" val="2331927988"/>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611</TotalTime>
  <Words>592</Words>
  <Application>Microsoft Office PowerPoint</Application>
  <PresentationFormat>Widescreen</PresentationFormat>
  <Paragraphs>35</Paragraphs>
  <Slides>14</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Aparajita</vt:lpstr>
      <vt:lpstr>Arial</vt:lpstr>
      <vt:lpstr>Bahnschrift SemiBold</vt:lpstr>
      <vt:lpstr>Bahnschrift SemiBold Condensed</vt:lpstr>
      <vt:lpstr>Bahnschrift SemiCondensed</vt:lpstr>
      <vt:lpstr>Bahnschrift SemiLight SemiConde</vt:lpstr>
      <vt:lpstr>Calibri</vt:lpstr>
      <vt:lpstr>Calibri Light</vt:lpstr>
      <vt:lpstr>Cambria</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Thakur</dc:creator>
  <cp:lastModifiedBy>Aditya Thakur</cp:lastModifiedBy>
  <cp:revision>40</cp:revision>
  <dcterms:created xsi:type="dcterms:W3CDTF">2019-10-12T22:20:59Z</dcterms:created>
  <dcterms:modified xsi:type="dcterms:W3CDTF">2019-10-16T05:29:55Z</dcterms:modified>
</cp:coreProperties>
</file>